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90" r:id="rId3"/>
    <p:sldId id="303" r:id="rId4"/>
    <p:sldId id="310" r:id="rId5"/>
    <p:sldId id="304" r:id="rId6"/>
    <p:sldId id="305" r:id="rId7"/>
    <p:sldId id="306" r:id="rId8"/>
    <p:sldId id="307" r:id="rId9"/>
    <p:sldId id="308" r:id="rId10"/>
    <p:sldId id="309" r:id="rId11"/>
    <p:sldId id="312" r:id="rId12"/>
    <p:sldId id="311" r:id="rId13"/>
    <p:sldId id="318" r:id="rId14"/>
    <p:sldId id="315" r:id="rId15"/>
    <p:sldId id="316" r:id="rId16"/>
    <p:sldId id="313" r:id="rId17"/>
    <p:sldId id="317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BCCC71-1561-C742-8795-9617E7E9AF13}" v="109" dt="2022-12-19T16:04:26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0"/>
    <p:restoredTop sz="92720"/>
  </p:normalViewPr>
  <p:slideViewPr>
    <p:cSldViewPr snapToGrid="0" snapToObjects="1">
      <p:cViewPr varScale="1">
        <p:scale>
          <a:sx n="99" d="100"/>
          <a:sy n="99" d="100"/>
        </p:scale>
        <p:origin x="1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2E066-4691-4743-B338-44B6AA2BB324}" type="datetimeFigureOut">
              <a:rPr lang="nl-BE" smtClean="0"/>
              <a:t>23/12/2022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BEA5-C2FB-464F-B38E-ECDC46AC00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067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9129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9623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7397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580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11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431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1070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418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803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35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305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0368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625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485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233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BEA5-C2FB-464F-B38E-ECDC46AC001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968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0076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mes&#10;&#10;Automatisch gegenereerde beschrijving">
            <a:extLst>
              <a:ext uri="{FF2B5EF4-FFF2-40B4-BE49-F238E27FC236}">
                <a16:creationId xmlns:a16="http://schemas.microsoft.com/office/drawing/2014/main" id="{02A4E697-F43A-4609-AC2D-F0B978862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/>
          <a:stretch/>
        </p:blipFill>
        <p:spPr>
          <a:xfrm>
            <a:off x="-1" y="0"/>
            <a:ext cx="6736081" cy="6868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D41012-C575-442B-B641-2E2912736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1056" y="3433628"/>
            <a:ext cx="9144000" cy="2387600"/>
          </a:xfrm>
        </p:spPr>
        <p:txBody>
          <a:bodyPr anchor="b">
            <a:normAutofit/>
          </a:bodyPr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9296AD3-668F-4315-87E3-BF78F81D9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056" y="5760899"/>
            <a:ext cx="9144000" cy="1655762"/>
          </a:xfrm>
        </p:spPr>
        <p:txBody>
          <a:bodyPr>
            <a:normAutofit/>
          </a:bodyPr>
          <a:lstStyle>
            <a:lvl1pPr marL="0" indent="0" algn="r">
              <a:buNone/>
              <a:defRPr sz="4000" cap="all" baseline="0">
                <a:solidFill>
                  <a:schemeClr val="bg1"/>
                </a:solidFill>
                <a:latin typeface="Gotham Rounded Light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050E98-A4E7-4259-ADF9-E6F5F2BF18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6168" y="720163"/>
            <a:ext cx="2968526" cy="9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pel&#10;&#10;Automatisch gegenereerde beschrijving">
            <a:extLst>
              <a:ext uri="{FF2B5EF4-FFF2-40B4-BE49-F238E27FC236}">
                <a16:creationId xmlns:a16="http://schemas.microsoft.com/office/drawing/2014/main" id="{9A7F7D9B-D0EA-44BE-8707-8B3971818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436C46-EC5B-4408-9208-2E27F49D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81" y="726369"/>
            <a:ext cx="10515600" cy="962731"/>
          </a:xfrm>
        </p:spPr>
        <p:txBody>
          <a:bodyPr anchor="t" anchorCtr="0">
            <a:normAutofit/>
          </a:bodyPr>
          <a:lstStyle>
            <a:lvl1pPr>
              <a:defRPr sz="2900" cap="all" baseline="0">
                <a:solidFill>
                  <a:srgbClr val="00768E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BAB514-61E3-4A1E-BD15-3B588C364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517951"/>
            <a:ext cx="8039100" cy="3701874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1900">
                <a:solidFill>
                  <a:srgbClr val="EE726B"/>
                </a:solidFill>
              </a:defRPr>
            </a:lvl1pPr>
            <a:lvl2pPr marL="0" indent="0">
              <a:lnSpc>
                <a:spcPct val="150000"/>
              </a:lnSpc>
              <a:spcAft>
                <a:spcPts val="1200"/>
              </a:spcAft>
              <a:buNone/>
              <a:defRPr sz="1000" spc="30" baseline="0">
                <a:solidFill>
                  <a:srgbClr val="1D1D1B"/>
                </a:solidFill>
                <a:latin typeface="Gotham Rounded Book" pitchFamily="50" charset="0"/>
              </a:defRPr>
            </a:lvl2pPr>
            <a:lvl3pPr marL="90488" indent="-90488">
              <a:spcAft>
                <a:spcPts val="1200"/>
              </a:spcAft>
              <a:buClr>
                <a:srgbClr val="EE726B"/>
              </a:buClr>
              <a:defRPr sz="1000" spc="30" baseline="0">
                <a:solidFill>
                  <a:srgbClr val="00768E"/>
                </a:solidFill>
                <a:latin typeface="Gotham Rounded Book" pitchFamily="50" charset="0"/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769719-6824-4DE2-A616-FB12B04B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3136" y="5923395"/>
            <a:ext cx="129886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3430D01-CB2F-4C35-A91B-64A88E250D67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49DCC9E-8D87-487E-86F2-B0FFA9C6AE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94188" y="4141067"/>
            <a:ext cx="2944282" cy="15201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kern="1200" cap="all" baseline="0">
                <a:solidFill>
                  <a:srgbClr val="00768E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nl-NL" sz="900" dirty="0"/>
              <a:t>www.midwesT.bE/cultuur-en-erfgoed</a:t>
            </a:r>
            <a:endParaRPr lang="nl-BE" sz="9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CE4A777-E58C-4D84-A22D-FEBEF298D7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6168" y="720164"/>
            <a:ext cx="2968526" cy="96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66135-86CF-44B8-BC5B-B003594D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l-BE" sz="2900" kern="1200" cap="all" baseline="0" dirty="0">
                <a:solidFill>
                  <a:srgbClr val="00768E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6C49D5AB-7D7E-41E9-A7AA-1ECE2E5E0688}"/>
              </a:ext>
            </a:extLst>
          </p:cNvPr>
          <p:cNvSpPr txBox="1">
            <a:spLocks/>
          </p:cNvSpPr>
          <p:nvPr userDrawn="1"/>
        </p:nvSpPr>
        <p:spPr>
          <a:xfrm>
            <a:off x="10893136" y="5923395"/>
            <a:ext cx="1298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430D01-CB2F-4C35-A91B-64A88E250D67}" type="slidenum">
              <a:rPr lang="nl-BE" smtClean="0">
                <a:solidFill>
                  <a:srgbClr val="00768E"/>
                </a:solidFill>
              </a:rPr>
              <a:pPr/>
              <a:t>‹nr.›</a:t>
            </a:fld>
            <a:endParaRPr lang="nl-BE" dirty="0">
              <a:solidFill>
                <a:srgbClr val="00768E"/>
              </a:solidFill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747AF27-BDAB-4C5D-A886-32E8E2AD9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517951"/>
            <a:ext cx="8039100" cy="3701874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1900">
                <a:solidFill>
                  <a:srgbClr val="EE726B"/>
                </a:solidFill>
              </a:defRPr>
            </a:lvl1pPr>
            <a:lvl2pPr marL="0" indent="0">
              <a:lnSpc>
                <a:spcPct val="150000"/>
              </a:lnSpc>
              <a:spcAft>
                <a:spcPts val="1200"/>
              </a:spcAft>
              <a:buNone/>
              <a:defRPr sz="1000" spc="30" baseline="0">
                <a:solidFill>
                  <a:srgbClr val="1D1D1B"/>
                </a:solidFill>
                <a:latin typeface="Gotham Rounded Book" pitchFamily="50" charset="0"/>
              </a:defRPr>
            </a:lvl2pPr>
            <a:lvl3pPr marL="90488" indent="-90488">
              <a:spcAft>
                <a:spcPts val="1200"/>
              </a:spcAft>
              <a:buClr>
                <a:srgbClr val="EE726B"/>
              </a:buClr>
              <a:defRPr sz="1000" spc="30" baseline="0">
                <a:solidFill>
                  <a:srgbClr val="00768E"/>
                </a:solidFill>
                <a:latin typeface="Gotham Rounded Book" pitchFamily="50" charset="0"/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8D4E946-69DC-45F1-9E44-5120DCFF551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07747" y="4739689"/>
            <a:ext cx="2359218" cy="9079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kern="1200" cap="all" baseline="0">
                <a:solidFill>
                  <a:srgbClr val="00768E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nl-NL" sz="900" dirty="0">
                <a:solidFill>
                  <a:schemeClr val="bg1"/>
                </a:solidFill>
              </a:rPr>
              <a:t>www.midwest.be/cultuur-en-erfgoed</a:t>
            </a:r>
            <a:endParaRPr lang="nl-B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9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1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64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mes&#10;&#10;Automatisch gegenereerde beschrijving" hidden="1">
            <a:extLst>
              <a:ext uri="{FF2B5EF4-FFF2-40B4-BE49-F238E27FC236}">
                <a16:creationId xmlns:a16="http://schemas.microsoft.com/office/drawing/2014/main" id="{02A4E697-F43A-4609-AC2D-F0B978862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/>
          <a:stretch/>
        </p:blipFill>
        <p:spPr>
          <a:xfrm>
            <a:off x="-1" y="0"/>
            <a:ext cx="6736081" cy="6868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D41012-C575-442B-B641-2E2912736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1056" y="3433628"/>
            <a:ext cx="9144000" cy="2387600"/>
          </a:xfrm>
        </p:spPr>
        <p:txBody>
          <a:bodyPr anchor="b">
            <a:normAutofit/>
          </a:bodyPr>
          <a:lstStyle>
            <a:lvl1pPr algn="r">
              <a:defRPr sz="40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 hidden="1">
            <a:extLst>
              <a:ext uri="{FF2B5EF4-FFF2-40B4-BE49-F238E27FC236}">
                <a16:creationId xmlns:a16="http://schemas.microsoft.com/office/drawing/2014/main" id="{A9296AD3-668F-4315-87E3-BF78F81D9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056" y="5760899"/>
            <a:ext cx="9144000" cy="1655762"/>
          </a:xfrm>
        </p:spPr>
        <p:txBody>
          <a:bodyPr>
            <a:normAutofit/>
          </a:bodyPr>
          <a:lstStyle>
            <a:lvl1pPr marL="0" indent="0" algn="r">
              <a:buNone/>
              <a:defRPr sz="4000" cap="all" baseline="0">
                <a:solidFill>
                  <a:schemeClr val="tx2"/>
                </a:solidFill>
                <a:latin typeface="Gotham Rounded Light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83A9A4-3E05-49A0-A092-4F43A274E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6168" y="720164"/>
            <a:ext cx="2968526" cy="96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5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A793F2F-C17B-4082-BFE5-88AB8D69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E73AF7-0760-4415-8BCF-ABDD28C5D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0604F2-F1A1-418F-8201-45D2E4D2C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8FBF0-2FBE-4815-87FF-DC0923ECE79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132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 Rounded 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Rounded Bold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B05BD-DEC2-44BE-B413-A69882244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40" y="3536311"/>
            <a:ext cx="8323216" cy="2224588"/>
          </a:xfrm>
        </p:spPr>
        <p:txBody>
          <a:bodyPr>
            <a:normAutofit/>
          </a:bodyPr>
          <a:lstStyle/>
          <a:p>
            <a:r>
              <a:rPr lang="nl-BE" sz="3800" dirty="0"/>
              <a:t>Cookies, coffee &amp; Culture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76177C-BEC8-4F58-8EE3-9F89F6E0C8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3000" dirty="0"/>
              <a:t>Inspiratiesessie  |  Atelier zuidwest</a:t>
            </a:r>
          </a:p>
        </p:txBody>
      </p:sp>
    </p:spTree>
    <p:extLst>
      <p:ext uri="{BB962C8B-B14F-4D97-AF65-F5344CB8AC3E}">
        <p14:creationId xmlns:p14="http://schemas.microsoft.com/office/powerpoint/2010/main" val="19108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5712180" y="2336833"/>
            <a:ext cx="48365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10 december 2022 | tweede editie </a:t>
            </a:r>
            <a:endParaRPr lang="nl-BE" sz="1400" b="1" dirty="0">
              <a:latin typeface="Gotham Rounded Bold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Opnieuw drie sprekers: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Lore Louwagie (Studio Stoflov)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Viktor Puype (DI-Team Recording Service)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Saartje Allosserie (Studio Allossa)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Nadien Q&amp;A met de sprekers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Brunch door Stuyfkok Lotte</a:t>
            </a:r>
          </a:p>
          <a:p>
            <a:endParaRPr lang="nl-BE" sz="1400" dirty="0">
              <a:latin typeface="Gotham Rounded Book" pitchFamily="2" charset="77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F54A2A-E2E5-E511-62D9-72DB62B3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63" y="1689100"/>
            <a:ext cx="2363637" cy="2363637"/>
          </a:xfrm>
          <a:prstGeom prst="rect">
            <a:avLst/>
          </a:prstGeom>
        </p:spPr>
      </p:pic>
      <p:pic>
        <p:nvPicPr>
          <p:cNvPr id="7" name="Afbeelding 6" descr="Afbeelding met tekst, persoon, person, buiten&#10;&#10;Automatisch gegenereerde beschrijving">
            <a:extLst>
              <a:ext uri="{FF2B5EF4-FFF2-40B4-BE49-F238E27FC236}">
                <a16:creationId xmlns:a16="http://schemas.microsoft.com/office/drawing/2014/main" id="{EA81DAEF-CB9C-1429-1BD1-674CA9A23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143" y="2586175"/>
            <a:ext cx="2363638" cy="2363638"/>
          </a:xfrm>
          <a:prstGeom prst="rect">
            <a:avLst/>
          </a:prstGeom>
        </p:spPr>
      </p:pic>
      <p:pic>
        <p:nvPicPr>
          <p:cNvPr id="10" name="Afbeelding 9" descr="Afbeelding met persoon, muur&#10;&#10;Automatisch gegenereerde beschrijving">
            <a:extLst>
              <a:ext uri="{FF2B5EF4-FFF2-40B4-BE49-F238E27FC236}">
                <a16:creationId xmlns:a16="http://schemas.microsoft.com/office/drawing/2014/main" id="{B95124F0-D93D-5F1D-7C49-028326585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563" y="4052737"/>
            <a:ext cx="2363637" cy="23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3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pic>
        <p:nvPicPr>
          <p:cNvPr id="4" name="Afbeelding 3" descr="Afbeelding met persoon, tafel, binnen, groep&#10;&#10;Automatisch gegenereerde beschrijving">
            <a:extLst>
              <a:ext uri="{FF2B5EF4-FFF2-40B4-BE49-F238E27FC236}">
                <a16:creationId xmlns:a16="http://schemas.microsoft.com/office/drawing/2014/main" id="{795E4A90-35AF-6A2D-8D59-0B1687940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22" y="1914596"/>
            <a:ext cx="3711176" cy="3711176"/>
          </a:xfrm>
          <a:prstGeom prst="rect">
            <a:avLst/>
          </a:prstGeom>
        </p:spPr>
      </p:pic>
      <p:pic>
        <p:nvPicPr>
          <p:cNvPr id="10" name="Afbeelding 9" descr="Afbeelding met binnen, voedsel, gesneden, dessert&#10;&#10;Automatisch gegenereerde beschrijving">
            <a:extLst>
              <a:ext uri="{FF2B5EF4-FFF2-40B4-BE49-F238E27FC236}">
                <a16:creationId xmlns:a16="http://schemas.microsoft.com/office/drawing/2014/main" id="{3FB14C19-76AF-0A43-6987-8B647BF88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149" y="1914596"/>
            <a:ext cx="3711176" cy="3711176"/>
          </a:xfrm>
          <a:prstGeom prst="rect">
            <a:avLst/>
          </a:prstGeom>
        </p:spPr>
      </p:pic>
      <p:pic>
        <p:nvPicPr>
          <p:cNvPr id="12" name="Afbeelding 11" descr="Afbeelding met tafel, persoon, zitten, binnen&#10;&#10;Automatisch gegenereerde beschrijving">
            <a:extLst>
              <a:ext uri="{FF2B5EF4-FFF2-40B4-BE49-F238E27FC236}">
                <a16:creationId xmlns:a16="http://schemas.microsoft.com/office/drawing/2014/main" id="{7D616713-01B1-B8F8-80AD-721EB9006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677" y="1914596"/>
            <a:ext cx="3747701" cy="3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5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1579674" y="1836256"/>
            <a:ext cx="556156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10 december 2022 | tweede editie</a:t>
            </a:r>
            <a:endParaRPr lang="nl-BE" sz="1400" b="1" dirty="0">
              <a:latin typeface="Gotham Rounded Bold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23 deelnemers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Feedback (via fysieke evaluatiekoekjes):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Oversteeg de verwachtingen / praktische tips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Nood aan ‘concretere’ sessies (bv. marketing/boekhouding/business plan)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C3CC238-4897-0A01-08FC-33E59B5CB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731" y="1836256"/>
            <a:ext cx="3966713" cy="39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10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2780692" y="1889677"/>
            <a:ext cx="632198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highlight>
                  <a:srgbClr val="FFFF00"/>
                </a:highlight>
                <a:latin typeface="Gotham Rounded Bold" pitchFamily="2" charset="77"/>
              </a:rPr>
              <a:t>METEEN EVALUEREN</a:t>
            </a:r>
          </a:p>
          <a:p>
            <a:pPr>
              <a:lnSpc>
                <a:spcPct val="150000"/>
              </a:lnSpc>
            </a:pPr>
            <a:endParaRPr lang="nl-BE" sz="1400" u="sng" dirty="0">
              <a:latin typeface="Gotham Rounded Book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8429FCE-8CC9-2E31-ECCE-7FFE6E4745E4}"/>
              </a:ext>
            </a:extLst>
          </p:cNvPr>
          <p:cNvSpPr txBox="1"/>
          <p:nvPr/>
        </p:nvSpPr>
        <p:spPr>
          <a:xfrm rot="20954822">
            <a:off x="1360316" y="1647898"/>
            <a:ext cx="149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highlight>
                  <a:srgbClr val="FFFF00"/>
                </a:highlight>
                <a:latin typeface="Gotham Rounded Bold" pitchFamily="2" charset="77"/>
              </a:rPr>
              <a:t>TIP! </a:t>
            </a:r>
          </a:p>
        </p:txBody>
      </p:sp>
      <p:pic>
        <p:nvPicPr>
          <p:cNvPr id="13" name="Afbeelding 12" descr="Afbeelding met tekst, geel&#10;&#10;Automatisch gegenereerde beschrijving">
            <a:extLst>
              <a:ext uri="{FF2B5EF4-FFF2-40B4-BE49-F238E27FC236}">
                <a16:creationId xmlns:a16="http://schemas.microsoft.com/office/drawing/2014/main" id="{B5FD68EB-238A-29FB-AC85-0C442F3B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1" y="2689366"/>
            <a:ext cx="3442265" cy="3442265"/>
          </a:xfrm>
          <a:prstGeom prst="rect">
            <a:avLst/>
          </a:prstGeom>
        </p:spPr>
      </p:pic>
      <p:pic>
        <p:nvPicPr>
          <p:cNvPr id="15" name="Afbeelding 14" descr="Afbeelding met tekst, teken&#10;&#10;Automatisch gegenereerde beschrijving">
            <a:extLst>
              <a:ext uri="{FF2B5EF4-FFF2-40B4-BE49-F238E27FC236}">
                <a16:creationId xmlns:a16="http://schemas.microsoft.com/office/drawing/2014/main" id="{876C9210-AD68-01E7-B9D1-2CA96015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686" y="2689367"/>
            <a:ext cx="3442264" cy="3442264"/>
          </a:xfrm>
          <a:prstGeom prst="rect">
            <a:avLst/>
          </a:prstGeom>
        </p:spPr>
      </p:pic>
      <p:pic>
        <p:nvPicPr>
          <p:cNvPr id="17" name="Afbeelding 16" descr="Afbeelding met tekst, teken, geel&#10;&#10;Automatisch gegenereerde beschrijving">
            <a:extLst>
              <a:ext uri="{FF2B5EF4-FFF2-40B4-BE49-F238E27FC236}">
                <a16:creationId xmlns:a16="http://schemas.microsoft.com/office/drawing/2014/main" id="{53979DDE-4819-98AF-490F-F0A39BD34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992" y="2689366"/>
            <a:ext cx="3442265" cy="34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0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2916906" y="2019274"/>
            <a:ext cx="6321985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highlight>
                  <a:srgbClr val="FFFF00"/>
                </a:highlight>
                <a:latin typeface="Gotham Rounded Bold" pitchFamily="2" charset="77"/>
              </a:rPr>
              <a:t>BREDE COMMUNICATIE / ENGAGEMENT GENEREREN</a:t>
            </a:r>
          </a:p>
          <a:p>
            <a:pPr>
              <a:lnSpc>
                <a:spcPct val="150000"/>
              </a:lnSpc>
            </a:pPr>
            <a:endParaRPr lang="nl-BE" sz="1400" u="sng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r>
              <a:rPr lang="nl-BE" sz="1400" u="sng" dirty="0">
                <a:latin typeface="Gotham Rounded Book" pitchFamily="2" charset="77"/>
              </a:rPr>
              <a:t>Vooraf</a:t>
            </a:r>
            <a:r>
              <a:rPr lang="nl-BE" sz="1400" dirty="0">
                <a:latin typeface="Gotham Rounded Book" pitchFamily="2" charset="77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Facebook/Instagram: adverteren!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Netwerk en partners aanschrijven: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#HACK (Jongerenwerking ARhus)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Cultuurambtenaren gemeentes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r>
              <a:rPr lang="nl-BE" sz="1400" u="sng" dirty="0">
                <a:latin typeface="Gotham Rounded Book" pitchFamily="2" charset="77"/>
              </a:rPr>
              <a:t>Tijdens/nadien: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Sociale media benutten! #taggen/delen/liken/volgen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8429FCE-8CC9-2E31-ECCE-7FFE6E4745E4}"/>
              </a:ext>
            </a:extLst>
          </p:cNvPr>
          <p:cNvSpPr txBox="1"/>
          <p:nvPr/>
        </p:nvSpPr>
        <p:spPr>
          <a:xfrm rot="20954822">
            <a:off x="1371601" y="1822105"/>
            <a:ext cx="149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highlight>
                  <a:srgbClr val="FFFF00"/>
                </a:highlight>
                <a:latin typeface="Gotham Rounded Bold" pitchFamily="2" charset="77"/>
              </a:rPr>
              <a:t>TIP! </a:t>
            </a:r>
          </a:p>
        </p:txBody>
      </p:sp>
    </p:spTree>
    <p:extLst>
      <p:ext uri="{BB962C8B-B14F-4D97-AF65-F5344CB8AC3E}">
        <p14:creationId xmlns:p14="http://schemas.microsoft.com/office/powerpoint/2010/main" val="648066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2284302" y="2616869"/>
            <a:ext cx="3811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highlight>
                  <a:srgbClr val="FFFF00"/>
                </a:highlight>
                <a:latin typeface="Gotham Rounded Bold" pitchFamily="2" charset="77"/>
              </a:rPr>
              <a:t>LOCATIE AFSTEMMEN</a:t>
            </a:r>
          </a:p>
          <a:p>
            <a:pPr>
              <a:lnSpc>
                <a:spcPct val="150000"/>
              </a:lnSpc>
            </a:pPr>
            <a:endParaRPr lang="nl-BE" sz="1400" u="sng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r>
              <a:rPr lang="nl-BE" sz="1400" u="sng" dirty="0">
                <a:latin typeface="Gotham Rounded Book" pitchFamily="2" charset="77"/>
              </a:rPr>
              <a:t>Stuyfplek Barlaban:</a:t>
            </a:r>
            <a:endParaRPr lang="nl-BE" sz="1400" dirty="0">
              <a:latin typeface="Gotham Rounded Book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Veilige plek om elkaar te inspireren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Voortrajecten naar de arbeidsmarkt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Stuyfkok Lotte met vegetarische brunchhapjes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Losse sfeer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8429FCE-8CC9-2E31-ECCE-7FFE6E4745E4}"/>
              </a:ext>
            </a:extLst>
          </p:cNvPr>
          <p:cNvSpPr txBox="1"/>
          <p:nvPr/>
        </p:nvSpPr>
        <p:spPr>
          <a:xfrm rot="20954822">
            <a:off x="1112809" y="1867536"/>
            <a:ext cx="149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highlight>
                  <a:srgbClr val="FFFF00"/>
                </a:highlight>
                <a:latin typeface="Gotham Rounded Bold" pitchFamily="2" charset="77"/>
              </a:rPr>
              <a:t>TIP!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D0E9698-4D8F-A4A5-8DB5-5E860D28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2742"/>
            <a:ext cx="5107159" cy="34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5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2442316" y="2138180"/>
            <a:ext cx="872889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En nu? </a:t>
            </a:r>
            <a:endParaRPr lang="nl-BE" sz="1400" b="1" dirty="0">
              <a:latin typeface="Gotham Rounded Bold" pitchFamily="2" charset="77"/>
            </a:endParaRPr>
          </a:p>
          <a:p>
            <a:pPr>
              <a:lnSpc>
                <a:spcPct val="200000"/>
              </a:lnSpc>
            </a:pPr>
            <a:r>
              <a:rPr lang="nl-BE" sz="1400" dirty="0">
                <a:latin typeface="Gotham Rounded Book" pitchFamily="2" charset="77"/>
              </a:rPr>
              <a:t>Jaarprogramma in 2023?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Algemene sessies met drie ‘ervaringsdeskundigen’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Specifieke themasessies rond bepaalde aspecten (bv. sociale media/marketing/boekhouding/…)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Infomarkt met ‘ervaringsdeskundigen’ 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254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1803961" y="1836256"/>
            <a:ext cx="872889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Struggles</a:t>
            </a:r>
            <a:endParaRPr lang="nl-BE" sz="1400" b="1" dirty="0">
              <a:latin typeface="Gotham Rounded Bold" pitchFamily="2" charset="77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Hoe positioneren tegenover andere organisaties (Unizo, #HACK, Markant, BNI …)?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Hoe impact meten? </a:t>
            </a:r>
          </a:p>
        </p:txBody>
      </p:sp>
    </p:spTree>
    <p:extLst>
      <p:ext uri="{BB962C8B-B14F-4D97-AF65-F5344CB8AC3E}">
        <p14:creationId xmlns:p14="http://schemas.microsoft.com/office/powerpoint/2010/main" val="199249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780D787-F4DE-1AB9-1C83-2DC3F4F85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12199" r="11023" b="17560"/>
          <a:stretch/>
        </p:blipFill>
        <p:spPr bwMode="auto">
          <a:xfrm>
            <a:off x="5871655" y="633665"/>
            <a:ext cx="4123426" cy="41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INTRODUCTIE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8AA9A5-1BA9-359B-D820-2E588F01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38" y="2551741"/>
            <a:ext cx="1887747" cy="18877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2601038" y="4562342"/>
            <a:ext cx="59450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000" b="1" dirty="0">
                <a:latin typeface="Gotham Rounded Bold" pitchFamily="2" charset="77"/>
              </a:rPr>
              <a:t>Marjoleine Delva</a:t>
            </a:r>
          </a:p>
          <a:p>
            <a:r>
              <a:rPr lang="nl-BE" dirty="0">
                <a:latin typeface="Gotham Rounded Book" pitchFamily="2" charset="77"/>
              </a:rPr>
              <a:t>Medewerker bovenlokale bibliotheekwerking, digitale cultuur en innovatie </a:t>
            </a:r>
          </a:p>
          <a:p>
            <a:endParaRPr lang="nl-BE" dirty="0">
              <a:latin typeface="Gotham Rounded Book" pitchFamily="2" charset="77"/>
            </a:endParaRPr>
          </a:p>
          <a:p>
            <a:r>
              <a:rPr lang="nl-BE" dirty="0">
                <a:latin typeface="Gotham Rounded Book" pitchFamily="2" charset="77"/>
              </a:rPr>
              <a:t>BIE, het cultuur- en erfgoedplatform van Midwest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C69DEB3-8EA7-B949-7616-8865E5A167B5}"/>
              </a:ext>
            </a:extLst>
          </p:cNvPr>
          <p:cNvCxnSpPr/>
          <p:nvPr/>
        </p:nvCxnSpPr>
        <p:spPr>
          <a:xfrm flipH="1">
            <a:off x="9822610" y="2310201"/>
            <a:ext cx="439947" cy="4830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Tekstvak 18">
            <a:extLst>
              <a:ext uri="{FF2B5EF4-FFF2-40B4-BE49-F238E27FC236}">
                <a16:creationId xmlns:a16="http://schemas.microsoft.com/office/drawing/2014/main" id="{1D0D0D66-FDBC-7AF8-D28E-C73B95812DC0}"/>
              </a:ext>
            </a:extLst>
          </p:cNvPr>
          <p:cNvSpPr txBox="1"/>
          <p:nvPr/>
        </p:nvSpPr>
        <p:spPr>
          <a:xfrm>
            <a:off x="11852694" y="282083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158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506EC4B-80E1-3E13-A924-B2CCA3B85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94" y="1059611"/>
            <a:ext cx="5927785" cy="59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INTRODUCTIE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1567852" y="1713302"/>
            <a:ext cx="54691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000" b="1" dirty="0">
                <a:latin typeface="Gotham Rounded Bold" pitchFamily="2" charset="77"/>
              </a:rPr>
              <a:t>Werkingsgebied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8 gemeenten: structurele werking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8 gemeenten: dienstverlening bredere regio</a:t>
            </a:r>
          </a:p>
          <a:p>
            <a:pPr marL="285750" indent="-285750">
              <a:buFontTx/>
              <a:buChar char="-"/>
            </a:pPr>
            <a:endParaRPr lang="nl-BE" sz="1400" dirty="0">
              <a:latin typeface="Gotham Rounded Book" pitchFamily="2" charset="77"/>
            </a:endParaRPr>
          </a:p>
          <a:p>
            <a:r>
              <a:rPr lang="nl-BE" sz="1400" dirty="0">
                <a:latin typeface="Gotham Rounded Book" pitchFamily="2" charset="77"/>
              </a:rPr>
              <a:t>     = 16 gemeenten van Midwest</a:t>
            </a:r>
          </a:p>
        </p:txBody>
      </p:sp>
    </p:spTree>
    <p:extLst>
      <p:ext uri="{BB962C8B-B14F-4D97-AF65-F5344CB8AC3E}">
        <p14:creationId xmlns:p14="http://schemas.microsoft.com/office/powerpoint/2010/main" val="392958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INTRODUCTIE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3122765" y="2143761"/>
            <a:ext cx="7485572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0000" b="1" dirty="0">
                <a:latin typeface="Gotham Rounded Bold" pitchFamily="2" charset="77"/>
              </a:rPr>
              <a:t>En jullie? </a:t>
            </a:r>
          </a:p>
        </p:txBody>
      </p:sp>
    </p:spTree>
    <p:extLst>
      <p:ext uri="{BB962C8B-B14F-4D97-AF65-F5344CB8AC3E}">
        <p14:creationId xmlns:p14="http://schemas.microsoft.com/office/powerpoint/2010/main" val="150068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2230289" y="1689100"/>
            <a:ext cx="832844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Historiek binnen het beleidsplan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Strategische doelstelling: </a:t>
            </a:r>
            <a:r>
              <a:rPr lang="nl-BE" sz="1400" i="1" dirty="0">
                <a:latin typeface="Gotham Rounded Book" pitchFamily="2" charset="77"/>
              </a:rPr>
              <a:t>BIE faciliteert en stimuleert ontmoeting en bovenlokale samenwerking tussen culturele actoren enerzijds en tussen culturele actoren en ander actoren anderzijds.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Operationele doelstelling: </a:t>
            </a:r>
            <a:r>
              <a:rPr lang="nl-BE" sz="1400" i="1" dirty="0">
                <a:latin typeface="Gotham Rounded Book" pitchFamily="2" charset="77"/>
              </a:rPr>
              <a:t>BIE stimuleert, faciliteert en bemiddelt verbindingen tussen culturele en niet-culturele actoren.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Actie 2021: </a:t>
            </a:r>
            <a:r>
              <a:rPr lang="nl-BE" sz="1400" i="1" dirty="0">
                <a:latin typeface="Gotham Rounded Book" pitchFamily="2" charset="77"/>
              </a:rPr>
              <a:t>Speeddates voor jonge starters. </a:t>
            </a:r>
          </a:p>
          <a:p>
            <a:pPr marL="1200150" lvl="2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nl-BE" sz="1400" b="1" dirty="0">
                <a:latin typeface="Gotham Rounded Bold" pitchFamily="2" charset="77"/>
              </a:rPr>
              <a:t>Cookies, Coffee &amp; Culture (eerste editie) | 20 februari 2021</a:t>
            </a:r>
          </a:p>
          <a:p>
            <a:pPr marL="1200150" lvl="2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nl-BE" sz="1400" b="1" dirty="0">
                <a:latin typeface="Gotham Rounded Bold" pitchFamily="2" charset="77"/>
              </a:rPr>
              <a:t>Cookies, Coffee &amp; Culture (tweede editie) | 10 december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i="1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endParaRPr lang="nl-BE" sz="1400" i="1" dirty="0">
              <a:latin typeface="Gotham Rounded Boo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i="1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5463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1222019" y="1689100"/>
            <a:ext cx="4631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20 februari 2021 | eerste editie </a:t>
            </a:r>
            <a:endParaRPr lang="nl-BE" sz="1400" b="1" dirty="0">
              <a:latin typeface="Gotham Rounded Bold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Volle coronatijd = digitale inspiratiesessie voor jonge (cultuur)ondernemers in regio Midwest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Tweeledig doel: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Elkaar te leren kennen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Inspiratie opdoen om van start te gaan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pic>
        <p:nvPicPr>
          <p:cNvPr id="6" name="Afbeelding 5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18387233-6D08-EC60-4605-9B01D137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264" y="2678696"/>
            <a:ext cx="5173088" cy="34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6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6096000" y="2170502"/>
            <a:ext cx="463103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20 februari 2021 | eerste editie </a:t>
            </a:r>
            <a:endParaRPr lang="nl-BE" sz="1400" b="1" dirty="0">
              <a:latin typeface="Gotham Rounded Bold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Aan de hand van drie inspirational talks: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Nel Bonte (Visual artist)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Soetkin Dewulf (Rauwkost vzw)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Reinout Van Zandycke (Exposure)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Nadien Q&amp;A met de sprekers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Ontbijtje van mokkabar aan huis geleverd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pic>
        <p:nvPicPr>
          <p:cNvPr id="4" name="Afbeelding 3" descr="Afbeelding met tafel, binnen, bord, toonbank&#10;&#10;Automatisch gegenereerde beschrijving">
            <a:extLst>
              <a:ext uri="{FF2B5EF4-FFF2-40B4-BE49-F238E27FC236}">
                <a16:creationId xmlns:a16="http://schemas.microsoft.com/office/drawing/2014/main" id="{A65CB64B-ADCA-B196-B3FB-18541378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019" y="1813235"/>
            <a:ext cx="4328112" cy="43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1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2366114" y="2058513"/>
            <a:ext cx="46310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20 februari 2021 | eerste editie </a:t>
            </a:r>
            <a:endParaRPr lang="nl-BE" sz="1400" b="1" dirty="0">
              <a:latin typeface="Gotham Rounded Bold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20 deelnemers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Feedback (via online evaluatieformulier):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Interessant om parcours/tips/valkuilen te horen van ervaringsdeskundigen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Meer uitwisseling tussen de deelnemers?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pic>
        <p:nvPicPr>
          <p:cNvPr id="5" name="Afbeelding 4" descr="Afbeelding met binnen, rommelig, eettafel&#10;&#10;Automatisch gegenereerde beschrijving">
            <a:extLst>
              <a:ext uri="{FF2B5EF4-FFF2-40B4-BE49-F238E27FC236}">
                <a16:creationId xmlns:a16="http://schemas.microsoft.com/office/drawing/2014/main" id="{4D087293-DB2C-0EAE-51A2-8E26B15AC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7" b="14073"/>
          <a:stretch/>
        </p:blipFill>
        <p:spPr>
          <a:xfrm>
            <a:off x="7510371" y="1773062"/>
            <a:ext cx="2529073" cy="4358569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3AEA35EB-9521-3E5A-4989-9FEB5D02D9DC}"/>
              </a:ext>
            </a:extLst>
          </p:cNvPr>
          <p:cNvCxnSpPr>
            <a:cxnSpLocks/>
          </p:cNvCxnSpPr>
          <p:nvPr/>
        </p:nvCxnSpPr>
        <p:spPr>
          <a:xfrm>
            <a:off x="4858470" y="4582076"/>
            <a:ext cx="0" cy="985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5E434D4C-6948-5970-A17C-4D51742B97A1}"/>
              </a:ext>
            </a:extLst>
          </p:cNvPr>
          <p:cNvSpPr txBox="1"/>
          <p:nvPr/>
        </p:nvSpPr>
        <p:spPr>
          <a:xfrm>
            <a:off x="3758602" y="5751913"/>
            <a:ext cx="219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Gotham Rounded Book" pitchFamily="2" charset="77"/>
              </a:rPr>
              <a:t>vervolgsessie! </a:t>
            </a:r>
          </a:p>
        </p:txBody>
      </p:sp>
    </p:spTree>
    <p:extLst>
      <p:ext uri="{BB962C8B-B14F-4D97-AF65-F5344CB8AC3E}">
        <p14:creationId xmlns:p14="http://schemas.microsoft.com/office/powerpoint/2010/main" val="370890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F2542-E971-48B4-92D0-0A594CA203A0}"/>
              </a:ext>
            </a:extLst>
          </p:cNvPr>
          <p:cNvSpPr txBox="1">
            <a:spLocks/>
          </p:cNvSpPr>
          <p:nvPr/>
        </p:nvSpPr>
        <p:spPr>
          <a:xfrm>
            <a:off x="454381" y="726369"/>
            <a:ext cx="10515600" cy="96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Rounded 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768E"/>
                </a:solidFill>
                <a:effectLst/>
                <a:uLnTx/>
                <a:uFillTx/>
                <a:latin typeface="Gotham Rounded Bold" panose="02000000000000000000" pitchFamily="50" charset="0"/>
                <a:ea typeface="+mj-ea"/>
                <a:cs typeface="+mj-cs"/>
              </a:rPr>
              <a:t>COOKIES, COFFEE &amp; CULTURE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00768E"/>
              </a:solidFill>
              <a:effectLst/>
              <a:uLnTx/>
              <a:uFillTx/>
              <a:latin typeface="Gotham Rounded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41249B-D9AA-BA87-D5EF-CDDF4849411B}"/>
              </a:ext>
            </a:extLst>
          </p:cNvPr>
          <p:cNvSpPr txBox="1"/>
          <p:nvPr/>
        </p:nvSpPr>
        <p:spPr>
          <a:xfrm>
            <a:off x="1339943" y="1756434"/>
            <a:ext cx="463103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000" b="1" dirty="0">
                <a:latin typeface="Gotham Rounded Bold" pitchFamily="2" charset="77"/>
              </a:rPr>
              <a:t>10 december 2022 | tweede editie </a:t>
            </a:r>
            <a:endParaRPr lang="nl-BE" sz="1400" b="1" dirty="0">
              <a:latin typeface="Gotham Rounded Bold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Herhaling concept 2021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Fysieke inspiratiesessie voor jonge creatieve ondernemers in regio Midwest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In Stuyfplek Barlaban in Roeselare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Tweeledig doel: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Elkaar te leren kennen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Gotham Rounded Book" pitchFamily="2" charset="77"/>
              </a:rPr>
              <a:t>Inspiratie opdoen om van start te gaan</a:t>
            </a:r>
          </a:p>
          <a:p>
            <a:pPr lvl="1">
              <a:lnSpc>
                <a:spcPct val="150000"/>
              </a:lnSpc>
            </a:pPr>
            <a:endParaRPr lang="nl-BE" sz="1400" dirty="0">
              <a:latin typeface="Gotham Rounded Book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Gotham Rounded Book" pitchFamily="2" charset="77"/>
            </a:endParaRPr>
          </a:p>
          <a:p>
            <a:endParaRPr lang="nl-BE" sz="1400" dirty="0">
              <a:latin typeface="Gotham Rounded Book" pitchFamily="2" charset="77"/>
            </a:endParaRPr>
          </a:p>
        </p:txBody>
      </p:sp>
      <p:pic>
        <p:nvPicPr>
          <p:cNvPr id="5" name="Afbeelding 4" descr="Afbeelding met tekst, voedsel, brood&#10;&#10;Automatisch gegenereerde beschrijving">
            <a:extLst>
              <a:ext uri="{FF2B5EF4-FFF2-40B4-BE49-F238E27FC236}">
                <a16:creationId xmlns:a16="http://schemas.microsoft.com/office/drawing/2014/main" id="{A9A8389E-7693-820A-DFA6-F24154E0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974" y="2943631"/>
            <a:ext cx="5667555" cy="3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71034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Midwest">
      <a:dk1>
        <a:srgbClr val="1D1D1B"/>
      </a:dk1>
      <a:lt1>
        <a:srgbClr val="FFFFFF"/>
      </a:lt1>
      <a:dk2>
        <a:srgbClr val="00768E"/>
      </a:dk2>
      <a:lt2>
        <a:srgbClr val="F4E511"/>
      </a:lt2>
      <a:accent1>
        <a:srgbClr val="EE726B"/>
      </a:accent1>
      <a:accent2>
        <a:srgbClr val="00768E"/>
      </a:accent2>
      <a:accent3>
        <a:srgbClr val="F4E511"/>
      </a:accent3>
      <a:accent4>
        <a:srgbClr val="1D1D1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idwest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A037E99-24E4-AB40-A02A-B7FC1AE2F805}" vid="{788FCD4C-3ECE-F045-8B38-A6EB2E27A16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561</Words>
  <Application>Microsoft Macintosh PowerPoint</Application>
  <PresentationFormat>Breedbeeld</PresentationFormat>
  <Paragraphs>136</Paragraphs>
  <Slides>17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Arial</vt:lpstr>
      <vt:lpstr>Calibri</vt:lpstr>
      <vt:lpstr>Courier New</vt:lpstr>
      <vt:lpstr>Gotham Book</vt:lpstr>
      <vt:lpstr>Gotham Rounded Bold</vt:lpstr>
      <vt:lpstr>Gotham Rounded Book</vt:lpstr>
      <vt:lpstr>Gotham Rounded Light</vt:lpstr>
      <vt:lpstr>1_Kantoorthema</vt:lpstr>
      <vt:lpstr>Cookies, coffee &amp; Culture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DIGICOACHSESSIE</dc:title>
  <dc:creator>Marjoleine Delva</dc:creator>
  <cp:lastModifiedBy>Triene Vandenbussche</cp:lastModifiedBy>
  <cp:revision>5</cp:revision>
  <cp:lastPrinted>2022-12-12T15:40:47Z</cp:lastPrinted>
  <dcterms:created xsi:type="dcterms:W3CDTF">2021-11-18T11:54:00Z</dcterms:created>
  <dcterms:modified xsi:type="dcterms:W3CDTF">2022-12-23T11:07:02Z</dcterms:modified>
</cp:coreProperties>
</file>